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67" r:id="rId5"/>
    <p:sldId id="268" r:id="rId6"/>
    <p:sldId id="270" r:id="rId7"/>
    <p:sldId id="269" r:id="rId8"/>
    <p:sldId id="27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66"/>
    <a:srgbClr val="00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2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C9FA3-9C9C-4B09-B65D-59C5CDBD25A3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0C386-E389-4CE5-9EFC-B6C3C5093C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61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74ECF7-CDCB-4FD8-90E5-A3530B6F94CB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9413" y="685800"/>
            <a:ext cx="6097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4998" y="4343912"/>
            <a:ext cx="5486400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60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74ECF7-CDCB-4FD8-90E5-A3530B6F94CB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9413" y="685800"/>
            <a:ext cx="6097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4998" y="4343912"/>
            <a:ext cx="5486400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60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74ECF7-CDCB-4FD8-90E5-A3530B6F94CB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9413" y="685800"/>
            <a:ext cx="6097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4998" y="4343912"/>
            <a:ext cx="5486400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60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9C91BF-26D2-47F2-9690-25B72B2B4C5C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9413" y="685800"/>
            <a:ext cx="6097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4998" y="4343912"/>
            <a:ext cx="5486400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2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265AA5-DF56-4D5A-ACB6-96DAA4EB5869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9413" y="685800"/>
            <a:ext cx="6097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4998" y="4343912"/>
            <a:ext cx="5486400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272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74ECF7-CDCB-4FD8-90E5-A3530B6F94CB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9413" y="685800"/>
            <a:ext cx="6097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4998" y="4343912"/>
            <a:ext cx="5486400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60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265AA5-DF56-4D5A-ACB6-96DAA4EB5869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9413" y="685800"/>
            <a:ext cx="6097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4998" y="4343912"/>
            <a:ext cx="5486400" cy="411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27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BC4-DFCB-4AC8-AA12-8F959AA619A8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9BF-64C9-44A1-AB98-671881548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83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BC4-DFCB-4AC8-AA12-8F959AA619A8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9BF-64C9-44A1-AB98-671881548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38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BC4-DFCB-4AC8-AA12-8F959AA619A8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9BF-64C9-44A1-AB98-671881548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13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BC4-DFCB-4AC8-AA12-8F959AA619A8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9BF-64C9-44A1-AB98-671881548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42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BC4-DFCB-4AC8-AA12-8F959AA619A8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9BF-64C9-44A1-AB98-671881548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72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BC4-DFCB-4AC8-AA12-8F959AA619A8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9BF-64C9-44A1-AB98-671881548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50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BC4-DFCB-4AC8-AA12-8F959AA619A8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9BF-64C9-44A1-AB98-671881548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87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BC4-DFCB-4AC8-AA12-8F959AA619A8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9BF-64C9-44A1-AB98-671881548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23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BC4-DFCB-4AC8-AA12-8F959AA619A8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9BF-64C9-44A1-AB98-671881548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17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BC4-DFCB-4AC8-AA12-8F959AA619A8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9BF-64C9-44A1-AB98-671881548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17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6BC4-DFCB-4AC8-AA12-8F959AA619A8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09BF-64C9-44A1-AB98-671881548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81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6BC4-DFCB-4AC8-AA12-8F959AA619A8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09BF-64C9-44A1-AB98-671881548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38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22239">
            <a:off x="8359913" y="3391240"/>
            <a:ext cx="3411413" cy="24122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8828" y="34471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9966"/>
                </a:solidFill>
              </a:rPr>
              <a:t/>
            </a:r>
            <a:br>
              <a:rPr lang="ru-RU" b="1" dirty="0" smtClean="0">
                <a:solidFill>
                  <a:srgbClr val="339966"/>
                </a:solidFill>
              </a:rPr>
            </a:br>
            <a:r>
              <a:rPr lang="ru-RU" b="1" dirty="0" smtClean="0">
                <a:solidFill>
                  <a:srgbClr val="339966"/>
                </a:solidFill>
              </a:rPr>
              <a:t/>
            </a:r>
            <a:br>
              <a:rPr lang="ru-RU" b="1" dirty="0" smtClean="0">
                <a:solidFill>
                  <a:srgbClr val="339966"/>
                </a:solidFill>
              </a:rPr>
            </a:br>
            <a:r>
              <a:rPr lang="ru-RU" sz="4400" b="1" dirty="0" smtClean="0">
                <a:solidFill>
                  <a:srgbClr val="339966"/>
                </a:solidFill>
              </a:rPr>
              <a:t> Межрегиональный             </a:t>
            </a:r>
            <a:br>
              <a:rPr lang="ru-RU" sz="4400" b="1" dirty="0" smtClean="0">
                <a:solidFill>
                  <a:srgbClr val="339966"/>
                </a:solidFill>
              </a:rPr>
            </a:br>
            <a:r>
              <a:rPr lang="ru-RU" sz="4400" b="1" dirty="0" smtClean="0">
                <a:solidFill>
                  <a:srgbClr val="339966"/>
                </a:solidFill>
              </a:rPr>
              <a:t>эколого-просветительский проект </a:t>
            </a:r>
            <a:br>
              <a:rPr lang="ru-RU" sz="4400" b="1" dirty="0" smtClean="0">
                <a:solidFill>
                  <a:srgbClr val="339966"/>
                </a:solidFill>
              </a:rPr>
            </a:br>
            <a:r>
              <a:rPr lang="ru-RU" sz="4400" b="1" dirty="0" smtClean="0">
                <a:solidFill>
                  <a:srgbClr val="339966"/>
                </a:solidFill>
              </a:rPr>
              <a:t>«Письма животным»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35163">
            <a:off x="5286758" y="3292587"/>
            <a:ext cx="4172518" cy="3060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46486">
            <a:off x="881770" y="3227715"/>
            <a:ext cx="3411413" cy="241226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2363191" cy="6858000"/>
          </a:xfrm>
          <a:prstGeom prst="rect">
            <a:avLst/>
          </a:prstGeom>
          <a:solidFill>
            <a:srgbClr val="057155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ФГБУ Информационно-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аналитический центр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поддержки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заповедного </a:t>
            </a:r>
            <a:r>
              <a:rPr lang="ru-RU" dirty="0" smtClean="0">
                <a:solidFill>
                  <a:schemeClr val="bg1"/>
                </a:solidFill>
              </a:rPr>
              <a:t>дела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7601">
            <a:off x="795032" y="3618516"/>
            <a:ext cx="3789849" cy="26797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36982">
            <a:off x="4148087" y="3251070"/>
            <a:ext cx="3411413" cy="24122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4529" y="3547117"/>
            <a:ext cx="4626391" cy="29250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57669">
            <a:off x="6341871" y="3559392"/>
            <a:ext cx="3411413" cy="2412263"/>
          </a:xfrm>
          <a:prstGeom prst="rect">
            <a:avLst/>
          </a:prstGeom>
        </p:spPr>
      </p:pic>
      <p:pic>
        <p:nvPicPr>
          <p:cNvPr id="18" name="Рисунок 17" descr="2416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36354">
            <a:off x="8389735" y="3415563"/>
            <a:ext cx="3593754" cy="24773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66437">
            <a:off x="2175656" y="3901477"/>
            <a:ext cx="3789849" cy="267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17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-42642" y="0"/>
            <a:ext cx="2304541" cy="6858000"/>
          </a:xfrm>
          <a:prstGeom prst="rect">
            <a:avLst/>
          </a:prstGeom>
          <a:solidFill>
            <a:srgbClr val="057155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1243" y="1335305"/>
            <a:ext cx="2121318" cy="591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ahoma" pitchFamily="32" charset="0"/>
                <a:cs typeface="Tahoma" pitchFamily="32" charset="0"/>
              </a:rPr>
              <a:t>ОСНОВНАЯ </a:t>
            </a:r>
          </a:p>
          <a:p>
            <a:pPr eaLnBrk="1" hangingPunct="1">
              <a:buClr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ahoma" pitchFamily="32" charset="0"/>
                <a:cs typeface="Tahoma" pitchFamily="32" charset="0"/>
              </a:rPr>
              <a:t>ИДЕЯ  </a:t>
            </a:r>
            <a:r>
              <a:rPr lang="ru-RU" altLang="ru-RU" b="1" dirty="0" smtClean="0">
                <a:solidFill>
                  <a:schemeClr val="bg1"/>
                </a:solidFill>
                <a:latin typeface="Tahoma" pitchFamily="32" charset="0"/>
                <a:cs typeface="Tahoma" pitchFamily="32" charset="0"/>
              </a:rPr>
              <a:t>ПРОЕКТА</a:t>
            </a:r>
          </a:p>
          <a:p>
            <a:pPr eaLnBrk="1" hangingPunct="1">
              <a:buClrTx/>
              <a:buFontTx/>
              <a:buNone/>
            </a:pPr>
            <a:endParaRPr lang="ru-RU" altLang="ru-RU" b="1" dirty="0" smtClean="0">
              <a:solidFill>
                <a:schemeClr val="bg1"/>
              </a:solidFill>
              <a:latin typeface="Tahoma" pitchFamily="32" charset="0"/>
              <a:cs typeface="Tahoma" pitchFamily="32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b="1" dirty="0" smtClean="0">
              <a:solidFill>
                <a:schemeClr val="bg1"/>
              </a:solidFill>
              <a:latin typeface="Tahoma" pitchFamily="32" charset="0"/>
              <a:cs typeface="Tahoma" pitchFamily="32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b="1" dirty="0" smtClean="0">
              <a:solidFill>
                <a:schemeClr val="bg1"/>
              </a:solidFill>
              <a:latin typeface="Tahoma" pitchFamily="32" charset="0"/>
              <a:cs typeface="Tahoma" pitchFamily="32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b="1" dirty="0" smtClean="0">
              <a:solidFill>
                <a:schemeClr val="bg1"/>
              </a:solidFill>
              <a:latin typeface="Tahoma" pitchFamily="32" charset="0"/>
              <a:cs typeface="Tahoma" pitchFamily="32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b="1" dirty="0" smtClean="0">
              <a:solidFill>
                <a:schemeClr val="bg1"/>
              </a:solidFill>
              <a:latin typeface="Tahoma" pitchFamily="32" charset="0"/>
              <a:cs typeface="Tahoma" pitchFamily="32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b="1" dirty="0" smtClean="0">
              <a:solidFill>
                <a:schemeClr val="bg1"/>
              </a:solidFill>
              <a:latin typeface="Tahoma" pitchFamily="32" charset="0"/>
              <a:cs typeface="Tahoma" pitchFamily="32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b="1" dirty="0" smtClean="0">
              <a:solidFill>
                <a:schemeClr val="bg1"/>
              </a:solidFill>
              <a:latin typeface="Tahoma" pitchFamily="32" charset="0"/>
              <a:cs typeface="Tahoma" pitchFamily="32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b="1" dirty="0" smtClean="0">
              <a:solidFill>
                <a:schemeClr val="bg1"/>
              </a:solidFill>
              <a:latin typeface="Tahoma" pitchFamily="32" charset="0"/>
              <a:cs typeface="Tahoma" pitchFamily="32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b="1" dirty="0" smtClean="0">
              <a:solidFill>
                <a:schemeClr val="bg1"/>
              </a:solidFill>
              <a:latin typeface="Tahoma" pitchFamily="32" charset="0"/>
              <a:cs typeface="Tahoma" pitchFamily="32" charset="0"/>
            </a:endParaRPr>
          </a:p>
          <a:p>
            <a:r>
              <a:rPr lang="ru-RU" altLang="ru-RU" sz="1200" dirty="0" smtClean="0">
                <a:solidFill>
                  <a:schemeClr val="bg1"/>
                </a:solidFill>
                <a:latin typeface="Tahoma" pitchFamily="32" charset="0"/>
                <a:cs typeface="Tahoma" pitchFamily="32" charset="0"/>
              </a:rPr>
              <a:t>Автор проекта- Рыжова Наталья Александровна, </a:t>
            </a:r>
            <a:r>
              <a:rPr lang="ru-RU" altLang="ru-RU" sz="1200" dirty="0" err="1" smtClean="0">
                <a:solidFill>
                  <a:schemeClr val="bg1"/>
                </a:solidFill>
                <a:latin typeface="Tahoma" pitchFamily="32" charset="0"/>
                <a:cs typeface="Tahoma" pitchFamily="32" charset="0"/>
              </a:rPr>
              <a:t>д.п.н.,к.б.н</a:t>
            </a:r>
            <a:r>
              <a:rPr lang="ru-RU" altLang="ru-RU" sz="1200" dirty="0" smtClean="0">
                <a:solidFill>
                  <a:schemeClr val="bg1"/>
                </a:solidFill>
                <a:latin typeface="Tahoma" pitchFamily="32" charset="0"/>
                <a:cs typeface="Tahoma" pitchFamily="32" charset="0"/>
              </a:rPr>
              <a:t>,</a:t>
            </a:r>
            <a:r>
              <a:rPr lang="ru-RU" sz="1200" dirty="0" smtClean="0">
                <a:solidFill>
                  <a:schemeClr val="bg1"/>
                </a:solidFill>
              </a:rPr>
              <a:t> Лауреат премии Правительства РФ в области образования, Премии Правительства Москвы в обл. охраны окружающей среды, Лауреат Национальной премии им. В.В. Вернадского.  </a:t>
            </a:r>
          </a:p>
          <a:p>
            <a:pPr eaLnBrk="1" hangingPunct="1">
              <a:buClrTx/>
              <a:buFontTx/>
              <a:buNone/>
            </a:pPr>
            <a:endParaRPr lang="ru-RU" altLang="ru-RU" b="1" dirty="0" smtClean="0">
              <a:solidFill>
                <a:schemeClr val="bg1"/>
              </a:solidFill>
              <a:latin typeface="Tahoma" pitchFamily="32" charset="0"/>
              <a:cs typeface="Tahoma" pitchFamily="32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b="1" dirty="0" smtClean="0">
              <a:solidFill>
                <a:schemeClr val="bg1"/>
              </a:solidFill>
              <a:latin typeface="Tahoma" pitchFamily="32" charset="0"/>
              <a:cs typeface="Tahoma" pitchFamily="32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b="1" dirty="0" smtClean="0">
              <a:solidFill>
                <a:schemeClr val="bg1"/>
              </a:solidFill>
              <a:latin typeface="Tahoma" pitchFamily="32" charset="0"/>
              <a:cs typeface="Tahoma" pitchFamily="32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b="1" dirty="0">
              <a:solidFill>
                <a:schemeClr val="bg1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16384" y="2528694"/>
            <a:ext cx="389510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/>
            <a:r>
              <a:rPr lang="ru-RU" altLang="ru-RU" dirty="0">
                <a:latin typeface="Tahoma" pitchFamily="32" charset="0"/>
                <a:cs typeface="Tahoma" pitchFamily="32" charset="0"/>
              </a:rPr>
              <a:t>В ПОДДЕРЖКУ ГОДА </a:t>
            </a:r>
          </a:p>
          <a:p>
            <a:pPr algn="ctr"/>
            <a:r>
              <a:rPr lang="ru-RU" altLang="ru-RU" dirty="0">
                <a:latin typeface="Tahoma" pitchFamily="32" charset="0"/>
                <a:cs typeface="Tahoma" pitchFamily="32" charset="0"/>
              </a:rPr>
              <a:t>ЭКОЛОГИИ И ООПТ </a:t>
            </a:r>
            <a:r>
              <a:rPr lang="ru-RU" altLang="ru-RU" dirty="0" smtClean="0">
                <a:latin typeface="Tahoma" pitchFamily="32" charset="0"/>
                <a:cs typeface="Tahoma" pitchFamily="32" charset="0"/>
              </a:rPr>
              <a:t>В</a:t>
            </a:r>
            <a:r>
              <a:rPr lang="en-US" altLang="ru-RU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ru-RU" altLang="ru-RU" dirty="0" smtClean="0">
                <a:latin typeface="Tahoma" pitchFamily="32" charset="0"/>
                <a:cs typeface="Tahoma" pitchFamily="32" charset="0"/>
              </a:rPr>
              <a:t>РОССИИ</a:t>
            </a:r>
            <a:endParaRPr lang="ru-RU" altLang="ru-RU" dirty="0">
              <a:latin typeface="Tahoma" pitchFamily="32" charset="0"/>
              <a:cs typeface="Tahoma" pitchFamily="32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455817" y="967199"/>
            <a:ext cx="9535886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 b="1" dirty="0">
                <a:solidFill>
                  <a:srgbClr val="339966"/>
                </a:solidFill>
                <a:latin typeface="Tahoma" pitchFamily="32" charset="0"/>
                <a:cs typeface="Tahoma" pitchFamily="32" charset="0"/>
              </a:rPr>
              <a:t>ПРИВЛЕКАЕМ ДЕТЕЙ К ГОДУ ЭКОЛОГИИ В ДОСТУПНОЙ ФОРМЕ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11241" y="331181"/>
            <a:ext cx="215065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000" dirty="0" smtClean="0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Межрегиональный проект</a:t>
            </a:r>
            <a:endParaRPr lang="ru-RU" altLang="ru-RU" sz="1000" dirty="0">
              <a:solidFill>
                <a:srgbClr val="FFFFFF"/>
              </a:solidFill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r>
              <a:rPr lang="ru-RU" altLang="ru-RU" sz="1000" dirty="0" smtClean="0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«Письма животным»</a:t>
            </a:r>
            <a:endParaRPr lang="ru-RU" altLang="ru-RU" sz="1000" dirty="0">
              <a:solidFill>
                <a:srgbClr val="FFFFFF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2578935" y="742509"/>
            <a:ext cx="9144000" cy="42343"/>
          </a:xfrm>
          <a:prstGeom prst="line">
            <a:avLst/>
          </a:prstGeom>
          <a:noFill/>
          <a:ln w="3240" cap="sq">
            <a:solidFill>
              <a:srgbClr val="057155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2554831" y="6485988"/>
            <a:ext cx="9201740" cy="45719"/>
          </a:xfrm>
          <a:prstGeom prst="line">
            <a:avLst/>
          </a:prstGeom>
          <a:noFill/>
          <a:ln w="3240" cap="sq">
            <a:solidFill>
              <a:srgbClr val="057155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5" name="Рисунок 24" descr="0b1077ac53760e90d6c14ed3945042d0-640x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5280" y="3548990"/>
            <a:ext cx="3095898" cy="2853610"/>
          </a:xfrm>
          <a:prstGeom prst="rect">
            <a:avLst/>
          </a:prstGeom>
        </p:spPr>
      </p:pic>
      <p:pic>
        <p:nvPicPr>
          <p:cNvPr id="26" name="Рисунок 25" descr="Без назв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9931" y="3512738"/>
            <a:ext cx="3681315" cy="27574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2304541" cy="6858000"/>
          </a:xfrm>
          <a:prstGeom prst="rect">
            <a:avLst/>
          </a:prstGeom>
          <a:solidFill>
            <a:srgbClr val="057155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1242" y="1335305"/>
            <a:ext cx="2378701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ahoma" pitchFamily="32" charset="0"/>
                <a:cs typeface="Tahoma" pitchFamily="32" charset="0"/>
              </a:rPr>
              <a:t>ЗАДАЧИ </a:t>
            </a:r>
          </a:p>
          <a:p>
            <a:pPr eaLnBrk="1" hangingPunct="1">
              <a:buClr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ahoma" pitchFamily="32" charset="0"/>
                <a:cs typeface="Tahoma" pitchFamily="32" charset="0"/>
              </a:rPr>
              <a:t>ПРОЕКТА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690951" y="2202123"/>
            <a:ext cx="5865221" cy="424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Привлечь внимание детей, родителей и взрослых к биоразнообразию природы России и необходимости его сохранения.  </a:t>
            </a: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Ближе познакомить всех участников проекта с животными, условиями жизни и вкладом каждого вида в экосистемы России.</a:t>
            </a: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Внедрить детям на практике и укрепить идею межрегионального (и национального) объединения для большой цели – защиты природы.  </a:t>
            </a: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Помочь детям приобрести опыт написания бумажных писем с использованием конвертов, марок и почтовых отделений.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11241" y="331181"/>
            <a:ext cx="2150657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000" dirty="0" smtClean="0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Межрегиональный проект</a:t>
            </a:r>
          </a:p>
          <a:p>
            <a:pPr>
              <a:buClrTx/>
              <a:buFontTx/>
              <a:buNone/>
            </a:pPr>
            <a:r>
              <a:rPr lang="ru-RU" altLang="ru-RU" sz="1000" dirty="0" smtClean="0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«Письма животным»</a:t>
            </a:r>
          </a:p>
          <a:p>
            <a:pPr>
              <a:buClrTx/>
              <a:buFontTx/>
              <a:buNone/>
            </a:pPr>
            <a:endParaRPr lang="ru-RU" altLang="ru-RU" sz="1000" dirty="0">
              <a:solidFill>
                <a:srgbClr val="FFFFFF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2578935" y="742509"/>
            <a:ext cx="9144000" cy="42343"/>
          </a:xfrm>
          <a:prstGeom prst="line">
            <a:avLst/>
          </a:prstGeom>
          <a:noFill/>
          <a:ln w="3240" cap="sq">
            <a:solidFill>
              <a:srgbClr val="057155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2554831" y="6485988"/>
            <a:ext cx="9201740" cy="45719"/>
          </a:xfrm>
          <a:prstGeom prst="line">
            <a:avLst/>
          </a:prstGeom>
          <a:noFill/>
          <a:ln w="3240" cap="sq">
            <a:solidFill>
              <a:srgbClr val="057155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81793" y="898212"/>
            <a:ext cx="90090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339966"/>
                </a:solidFill>
                <a:latin typeface="Tahoma" pitchFamily="32" charset="0"/>
                <a:cs typeface="Tahoma" pitchFamily="32" charset="0"/>
              </a:rPr>
              <a:t>ОБРАЩАЕМ ВНИМАНИЕ И ФОРМИРУЕМ ПОЛЕЗНЫЕ НАВЫКИ</a:t>
            </a:r>
          </a:p>
        </p:txBody>
      </p:sp>
      <p:pic>
        <p:nvPicPr>
          <p:cNvPr id="10" name="Рисунок 9" descr="0a0a0a9a30950ed9c5dbd168fffe8d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5258" y="4859060"/>
            <a:ext cx="2116184" cy="1601788"/>
          </a:xfrm>
          <a:prstGeom prst="rect">
            <a:avLst/>
          </a:prstGeom>
        </p:spPr>
      </p:pic>
      <p:pic>
        <p:nvPicPr>
          <p:cNvPr id="11" name="Рисунок 10" descr="57256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66068" y="3194497"/>
            <a:ext cx="2155371" cy="1562558"/>
          </a:xfrm>
          <a:prstGeom prst="rect">
            <a:avLst/>
          </a:prstGeom>
        </p:spPr>
      </p:pic>
      <p:pic>
        <p:nvPicPr>
          <p:cNvPr id="14" name="Рисунок 13" descr="domashnie-zhivotnye-i-deti-animal-reader.ru-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14660" y="1789610"/>
            <a:ext cx="2199683" cy="13454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" y="0"/>
            <a:ext cx="2364376" cy="6858000"/>
          </a:xfrm>
          <a:prstGeom prst="rect">
            <a:avLst/>
          </a:prstGeom>
          <a:solidFill>
            <a:srgbClr val="057155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194560" y="758195"/>
            <a:ext cx="999744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3200" b="1" dirty="0">
                <a:solidFill>
                  <a:srgbClr val="339966"/>
                </a:solidFill>
                <a:latin typeface="Tahoma" pitchFamily="32" charset="0"/>
                <a:cs typeface="Tahoma" pitchFamily="32" charset="0"/>
              </a:rPr>
              <a:t>ВОВЛЕКАЕМ И ДЕТЕЙ, И РОДИТЕЛЕЙ 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3200" b="1" dirty="0">
                <a:solidFill>
                  <a:srgbClr val="339966"/>
                </a:solidFill>
                <a:latin typeface="Tahoma" pitchFamily="32" charset="0"/>
                <a:cs typeface="Tahoma" pitchFamily="32" charset="0"/>
              </a:rPr>
              <a:t>И ПЕДАГОГОВ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11241" y="331181"/>
            <a:ext cx="2150657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000" dirty="0" smtClean="0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Межрегиональный проект</a:t>
            </a:r>
          </a:p>
          <a:p>
            <a:pPr>
              <a:buClrTx/>
              <a:buFontTx/>
              <a:buNone/>
            </a:pPr>
            <a:r>
              <a:rPr lang="ru-RU" altLang="ru-RU" sz="1000" dirty="0" smtClean="0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«Письма животным»</a:t>
            </a:r>
          </a:p>
          <a:p>
            <a:pPr>
              <a:buClrTx/>
              <a:buFontTx/>
              <a:buNone/>
            </a:pPr>
            <a:endParaRPr lang="ru-RU" altLang="ru-RU" sz="1000" dirty="0" smtClean="0">
              <a:solidFill>
                <a:srgbClr val="FFFFFF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2578935" y="742509"/>
            <a:ext cx="9144000" cy="42343"/>
          </a:xfrm>
          <a:prstGeom prst="line">
            <a:avLst/>
          </a:prstGeom>
          <a:noFill/>
          <a:ln w="3240" cap="sq">
            <a:solidFill>
              <a:srgbClr val="057155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2554831" y="6485987"/>
            <a:ext cx="9201740" cy="45719"/>
          </a:xfrm>
          <a:prstGeom prst="line">
            <a:avLst/>
          </a:prstGeom>
          <a:noFill/>
          <a:ln w="3240" cap="sq">
            <a:solidFill>
              <a:srgbClr val="057155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56114" y="1870055"/>
            <a:ext cx="40973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ТЕ, КТО ПИШЕТ ПИСЬМА ЖИВОТНЫМ: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- Дети дошкольного возраста - вместе 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 родителями.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 Дети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1-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класс с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родителями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06937" y="1830865"/>
            <a:ext cx="4399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ТЕ, КТО ОТВЕЧАЕТ НА ПИСЬМА ДЕТЕЙ:</a:t>
            </a:r>
          </a:p>
          <a:p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 Студенты профильных Вузов.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Педагоги и привлеченные волонтеры при участии специалистов ООПТ.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2730137" y="2286000"/>
            <a:ext cx="3892731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676606" y="2299063"/>
            <a:ext cx="3884023" cy="8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kak-pomoch-mladshemu-shkolnik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9324" y="5093327"/>
            <a:ext cx="1920241" cy="1277265"/>
          </a:xfrm>
          <a:prstGeom prst="rect">
            <a:avLst/>
          </a:prstGeom>
        </p:spPr>
      </p:pic>
      <p:pic>
        <p:nvPicPr>
          <p:cNvPr id="33" name="Рисунок 32" descr="compi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4547" y="5079273"/>
            <a:ext cx="1915887" cy="1269276"/>
          </a:xfrm>
          <a:prstGeom prst="rect">
            <a:avLst/>
          </a:prstGeom>
        </p:spPr>
      </p:pic>
      <p:pic>
        <p:nvPicPr>
          <p:cNvPr id="34" name="Рисунок 33" descr="14780531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53978" y="3227071"/>
            <a:ext cx="2879634" cy="1633292"/>
          </a:xfrm>
          <a:prstGeom prst="rect">
            <a:avLst/>
          </a:prstGeom>
        </p:spPr>
      </p:pic>
      <p:pic>
        <p:nvPicPr>
          <p:cNvPr id="35" name="Рисунок 34" descr="Без названия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6779" y="4976949"/>
            <a:ext cx="2042703" cy="1361802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1198" y="5015717"/>
            <a:ext cx="2033660" cy="13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Стрелка вправо с вырезом 36"/>
          <p:cNvSpPr/>
          <p:nvPr/>
        </p:nvSpPr>
        <p:spPr>
          <a:xfrm>
            <a:off x="6557553" y="3148150"/>
            <a:ext cx="1188721" cy="444136"/>
          </a:xfrm>
          <a:prstGeom prst="notchedRightArrow">
            <a:avLst/>
          </a:prstGeom>
          <a:solidFill>
            <a:srgbClr val="3399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с вырезом 37"/>
          <p:cNvSpPr/>
          <p:nvPr/>
        </p:nvSpPr>
        <p:spPr>
          <a:xfrm flipH="1">
            <a:off x="6348549" y="3679371"/>
            <a:ext cx="1188720" cy="461555"/>
          </a:xfrm>
          <a:prstGeom prst="notchedRightArrow">
            <a:avLst/>
          </a:prstGeom>
          <a:solidFill>
            <a:srgbClr val="3399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uchimsya-pisa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26700" y="3422465"/>
            <a:ext cx="2265590" cy="151039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33372" y="0"/>
            <a:ext cx="2304541" cy="6858000"/>
          </a:xfrm>
          <a:prstGeom prst="rect">
            <a:avLst/>
          </a:prstGeom>
          <a:solidFill>
            <a:srgbClr val="057155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44613" y="372011"/>
            <a:ext cx="2150657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000" dirty="0" smtClean="0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Межрегиональный проект</a:t>
            </a:r>
          </a:p>
          <a:p>
            <a:pPr>
              <a:buClrTx/>
              <a:buFontTx/>
              <a:buNone/>
            </a:pPr>
            <a:r>
              <a:rPr lang="ru-RU" altLang="ru-RU" sz="1000" dirty="0" smtClean="0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«Письма животным»</a:t>
            </a:r>
          </a:p>
          <a:p>
            <a:pPr>
              <a:buClrTx/>
              <a:buFontTx/>
              <a:buNone/>
            </a:pPr>
            <a:endParaRPr lang="ru-RU" altLang="ru-RU" sz="1000" dirty="0" smtClean="0">
              <a:solidFill>
                <a:srgbClr val="FFFFFF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2578935" y="742509"/>
            <a:ext cx="9144000" cy="42343"/>
          </a:xfrm>
          <a:prstGeom prst="line">
            <a:avLst/>
          </a:prstGeom>
          <a:noFill/>
          <a:ln w="3240" cap="sq">
            <a:solidFill>
              <a:srgbClr val="057155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44614" y="1371601"/>
            <a:ext cx="199862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ahoma" pitchFamily="32" charset="0"/>
                <a:cs typeface="Tahoma" pitchFamily="32" charset="0"/>
              </a:rPr>
              <a:t>ЭТАПЫ ПРОЕКТА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642140" y="1316871"/>
            <a:ext cx="2308683" cy="381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ru-RU" alt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ClrTx/>
              <a:buFontTx/>
              <a:buNone/>
            </a:pPr>
            <a:r>
              <a:rPr lang="ru-RU" alt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Первый этап</a:t>
            </a:r>
          </a:p>
          <a:p>
            <a:pPr>
              <a:buClrTx/>
              <a:buFontTx/>
              <a:buNone/>
            </a:pPr>
            <a:endParaRPr lang="ru-RU" alt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Tx/>
              <a:buFontTx/>
              <a:buNone/>
            </a:pPr>
            <a:endParaRPr lang="ru-RU" alt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ClrTx/>
              <a:buFontTx/>
              <a:buNone/>
            </a:pPr>
            <a:r>
              <a:rPr lang="ru-RU" alt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ПОДГОТОВИТЕЛЬНЫЙ</a:t>
            </a:r>
          </a:p>
          <a:p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Обучение специалистов, тиражирование печатной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продукции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организационная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работа со школами, садами,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региональными СМИ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и в интернет.</a:t>
            </a:r>
          </a:p>
          <a:p>
            <a:pPr>
              <a:buClrTx/>
              <a:buFontTx/>
              <a:buNone/>
            </a:pPr>
            <a:endParaRPr lang="ru-RU" altLang="ru-RU" sz="1000" b="1" dirty="0">
              <a:latin typeface="Tahoma" pitchFamily="32" charset="0"/>
              <a:cs typeface="Tahoma" pitchFamily="32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203414" y="1376137"/>
            <a:ext cx="2169877" cy="234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ru-RU" altLang="ru-RU" sz="1200" b="1" dirty="0">
              <a:latin typeface="Tahoma" pitchFamily="32" charset="0"/>
              <a:cs typeface="Tahoma" pitchFamily="32" charset="0"/>
            </a:endParaRPr>
          </a:p>
          <a:p>
            <a:pPr algn="ctr">
              <a:buClrTx/>
              <a:buFontTx/>
              <a:buNone/>
            </a:pPr>
            <a:r>
              <a:rPr lang="ru-RU" altLang="ru-RU" sz="1200" b="1" dirty="0">
                <a:latin typeface="Tahoma" pitchFamily="32" charset="0"/>
                <a:cs typeface="Tahoma" pitchFamily="32" charset="0"/>
              </a:rPr>
              <a:t>Второй этап </a:t>
            </a:r>
          </a:p>
          <a:p>
            <a:pPr>
              <a:buClrTx/>
              <a:buFontTx/>
              <a:buNone/>
            </a:pPr>
            <a:endParaRPr lang="ru-RU" altLang="ru-RU" sz="1600" dirty="0">
              <a:latin typeface="Tahoma" pitchFamily="32" charset="0"/>
              <a:ea typeface="Tahoma" pitchFamily="34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600" dirty="0">
              <a:latin typeface="Tahoma" pitchFamily="32" charset="0"/>
              <a:ea typeface="Tahoma" pitchFamily="34" charset="0"/>
              <a:cs typeface="Tahoma" pitchFamily="32" charset="0"/>
            </a:endParaRPr>
          </a:p>
          <a:p>
            <a:pPr algn="ctr">
              <a:buClrTx/>
              <a:buFontTx/>
              <a:buNone/>
            </a:pPr>
            <a:r>
              <a:rPr lang="ru-RU" alt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ОСНОВНОЙ</a:t>
            </a:r>
          </a:p>
          <a:p>
            <a:pPr>
              <a:buClrTx/>
              <a:buFontTx/>
              <a:buNone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Пересылка писем и отбор лучших из них.</a:t>
            </a:r>
          </a:p>
          <a:p>
            <a:pPr>
              <a:buClrTx/>
              <a:buFontTx/>
              <a:buNone/>
            </a:pPr>
            <a:endParaRPr lang="ru-RU" altLang="ru-RU" sz="1000" b="1" dirty="0">
              <a:latin typeface="Tahoma" pitchFamily="32" charset="0"/>
              <a:cs typeface="Tahoma" pitchFamily="32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9645685" y="1396213"/>
            <a:ext cx="2176201" cy="25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ru-RU" alt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ClrTx/>
              <a:buFontTx/>
              <a:buNone/>
            </a:pPr>
            <a:r>
              <a:rPr lang="ru-RU" alt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Третий этап</a:t>
            </a:r>
          </a:p>
          <a:p>
            <a:pPr>
              <a:buClrTx/>
              <a:buFontTx/>
              <a:buNone/>
            </a:pPr>
            <a:endParaRPr lang="ru-RU" alt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Tx/>
              <a:buFontTx/>
              <a:buNone/>
            </a:pPr>
            <a:endParaRPr lang="ru-RU" alt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ClrTx/>
              <a:buFontTx/>
              <a:buNone/>
            </a:pPr>
            <a:r>
              <a:rPr lang="ru-RU" alt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ЗАВЕРШАЮЩИЙ</a:t>
            </a:r>
          </a:p>
          <a:p>
            <a:pPr>
              <a:buClrTx/>
              <a:buFontTx/>
              <a:buNone/>
            </a:pPr>
            <a:endParaRPr lang="ru-RU" alt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книги и награждение победителей проекта.</a:t>
            </a:r>
          </a:p>
          <a:p>
            <a:pPr>
              <a:buClrTx/>
              <a:buFontTx/>
              <a:buNone/>
            </a:pPr>
            <a:endParaRPr lang="ru-RU" altLang="ru-RU" sz="1000" b="1" dirty="0">
              <a:latin typeface="Tahoma" pitchFamily="32" charset="0"/>
              <a:cs typeface="Tahoma" pitchFamily="32" charset="0"/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V="1">
            <a:off x="2616016" y="6443647"/>
            <a:ext cx="9145853" cy="42343"/>
          </a:xfrm>
          <a:prstGeom prst="line">
            <a:avLst/>
          </a:prstGeom>
          <a:noFill/>
          <a:ln w="3240" cap="sq">
            <a:solidFill>
              <a:srgbClr val="057155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642142" y="1100910"/>
            <a:ext cx="2321743" cy="4865051"/>
          </a:xfrm>
          <a:prstGeom prst="rect">
            <a:avLst/>
          </a:prstGeom>
          <a:noFill/>
          <a:ln w="9360" cap="sq">
            <a:solidFill>
              <a:srgbClr val="05715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r>
              <a:rPr lang="ru-RU" altLang="ru-RU" sz="1000" dirty="0">
                <a:latin typeface="Tahoma" pitchFamily="32" charset="0"/>
                <a:cs typeface="Tahoma" pitchFamily="32" charset="0"/>
              </a:rPr>
              <a:t> 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612571" y="5264331"/>
            <a:ext cx="237744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 b="1" dirty="0">
                <a:latin typeface="Tahoma" pitchFamily="32" charset="0"/>
                <a:cs typeface="Tahoma" pitchFamily="32" charset="0"/>
              </a:rPr>
              <a:t>Сроки реализации:</a:t>
            </a:r>
          </a:p>
          <a:p>
            <a:pPr>
              <a:buClrTx/>
              <a:buFontTx/>
              <a:buNone/>
            </a:pPr>
            <a:r>
              <a:rPr lang="ru-RU" altLang="ru-RU" sz="1200" b="1" dirty="0" smtClean="0">
                <a:latin typeface="Tahoma" pitchFamily="32" charset="0"/>
                <a:cs typeface="Tahoma" pitchFamily="32" charset="0"/>
              </a:rPr>
              <a:t>октябрь </a:t>
            </a:r>
            <a:r>
              <a:rPr lang="ru-RU" altLang="ru-RU" sz="1200" b="1" dirty="0">
                <a:latin typeface="Tahoma" pitchFamily="32" charset="0"/>
                <a:cs typeface="Tahoma" pitchFamily="32" charset="0"/>
              </a:rPr>
              <a:t>2017г. </a:t>
            </a:r>
            <a:r>
              <a:rPr lang="ru-RU" altLang="ru-RU" sz="1200" b="1" dirty="0" smtClean="0">
                <a:latin typeface="Tahoma" pitchFamily="32" charset="0"/>
                <a:cs typeface="Tahoma" pitchFamily="32" charset="0"/>
              </a:rPr>
              <a:t>– середина декабря </a:t>
            </a:r>
            <a:r>
              <a:rPr lang="ru-RU" altLang="ru-RU" sz="1200" b="1" dirty="0">
                <a:latin typeface="Tahoma" pitchFamily="32" charset="0"/>
                <a:cs typeface="Tahoma" pitchFamily="32" charset="0"/>
              </a:rPr>
              <a:t>2017г</a:t>
            </a:r>
            <a:r>
              <a:rPr lang="ru-RU" altLang="ru-RU" sz="1200" dirty="0">
                <a:latin typeface="Tahoma" pitchFamily="32" charset="0"/>
                <a:cs typeface="Tahoma" pitchFamily="32" charset="0"/>
              </a:rPr>
              <a:t>.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6190886" y="1135746"/>
            <a:ext cx="2204178" cy="4865051"/>
          </a:xfrm>
          <a:prstGeom prst="rect">
            <a:avLst/>
          </a:prstGeom>
          <a:noFill/>
          <a:ln w="9360" cap="sq">
            <a:solidFill>
              <a:srgbClr val="05715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r>
              <a:rPr lang="ru-RU" altLang="ru-RU" sz="1000" dirty="0">
                <a:latin typeface="Tahoma" pitchFamily="32" charset="0"/>
                <a:cs typeface="Tahoma" pitchFamily="32" charset="0"/>
              </a:rPr>
              <a:t> 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200502" y="5273040"/>
            <a:ext cx="237744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 b="1" dirty="0">
                <a:latin typeface="Tahoma" pitchFamily="32" charset="0"/>
                <a:cs typeface="Tahoma" pitchFamily="32" charset="0"/>
              </a:rPr>
              <a:t>Сроки реализации:</a:t>
            </a:r>
          </a:p>
          <a:p>
            <a:pPr>
              <a:buClrTx/>
              <a:buFontTx/>
              <a:buNone/>
            </a:pPr>
            <a:r>
              <a:rPr lang="ru-RU" altLang="ru-RU" sz="1200" b="1" dirty="0" smtClean="0">
                <a:latin typeface="Tahoma" pitchFamily="32" charset="0"/>
                <a:cs typeface="Tahoma" pitchFamily="32" charset="0"/>
              </a:rPr>
              <a:t>ноябрь 2017г. - июнь </a:t>
            </a:r>
            <a:r>
              <a:rPr lang="ru-RU" altLang="ru-RU" sz="1200" b="1" dirty="0">
                <a:latin typeface="Tahoma" pitchFamily="32" charset="0"/>
                <a:cs typeface="Tahoma" pitchFamily="32" charset="0"/>
              </a:rPr>
              <a:t>2017г</a:t>
            </a:r>
            <a:r>
              <a:rPr lang="ru-RU" altLang="ru-RU" sz="1200" dirty="0">
                <a:latin typeface="Tahoma" pitchFamily="32" charset="0"/>
                <a:cs typeface="Tahoma" pitchFamily="32" charset="0"/>
              </a:rPr>
              <a:t>.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9595939" y="1144455"/>
            <a:ext cx="2204178" cy="4865051"/>
          </a:xfrm>
          <a:prstGeom prst="rect">
            <a:avLst/>
          </a:prstGeom>
          <a:noFill/>
          <a:ln w="9360" cap="sq">
            <a:solidFill>
              <a:srgbClr val="05715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endParaRPr lang="ru-RU" altLang="ru-RU" sz="1000" dirty="0"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r>
              <a:rPr lang="ru-RU" altLang="ru-RU" sz="1000" dirty="0">
                <a:latin typeface="Tahoma" pitchFamily="32" charset="0"/>
                <a:cs typeface="Tahoma" pitchFamily="32" charset="0"/>
              </a:rPr>
              <a:t> 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9631679" y="5242560"/>
            <a:ext cx="237744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 b="1" dirty="0">
                <a:latin typeface="Tahoma" pitchFamily="32" charset="0"/>
                <a:cs typeface="Tahoma" pitchFamily="32" charset="0"/>
              </a:rPr>
              <a:t>Сроки реализации</a:t>
            </a:r>
            <a:r>
              <a:rPr lang="ru-RU" altLang="ru-RU" sz="1200" b="1" dirty="0" smtClean="0">
                <a:latin typeface="Tahoma" pitchFamily="32" charset="0"/>
                <a:cs typeface="Tahoma" pitchFamily="32" charset="0"/>
              </a:rPr>
              <a:t>:</a:t>
            </a:r>
            <a:r>
              <a:rPr lang="ru-RU" altLang="ru-RU" sz="1200" dirty="0">
                <a:latin typeface="Tahoma" pitchFamily="32" charset="0"/>
                <a:cs typeface="Tahoma" pitchFamily="32" charset="0"/>
              </a:rPr>
              <a:t> </a:t>
            </a:r>
            <a:r>
              <a:rPr lang="ru-RU" altLang="ru-RU" sz="1200" b="1" dirty="0" smtClean="0">
                <a:latin typeface="Tahoma" pitchFamily="32" charset="0"/>
                <a:cs typeface="Tahoma" pitchFamily="32" charset="0"/>
              </a:rPr>
              <a:t>июль-декабрь 2018г. </a:t>
            </a:r>
            <a:endParaRPr lang="ru-RU" altLang="ru-RU" sz="1200" b="1" dirty="0">
              <a:latin typeface="Tahoma" pitchFamily="32" charset="0"/>
              <a:cs typeface="Tahoma" pitchFamily="32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3017519" y="2560320"/>
            <a:ext cx="155448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6514010" y="2595155"/>
            <a:ext cx="155448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9958250" y="2590801"/>
            <a:ext cx="155448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трелка вправо 39"/>
          <p:cNvSpPr/>
          <p:nvPr/>
        </p:nvSpPr>
        <p:spPr>
          <a:xfrm>
            <a:off x="5081451" y="3291840"/>
            <a:ext cx="1031966" cy="757646"/>
          </a:xfrm>
          <a:prstGeom prst="rightArrow">
            <a:avLst/>
          </a:prstGeom>
          <a:solidFill>
            <a:srgbClr val="3399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8512628" y="3287486"/>
            <a:ext cx="1031966" cy="757646"/>
          </a:xfrm>
          <a:prstGeom prst="rightArrow">
            <a:avLst/>
          </a:prstGeom>
          <a:solidFill>
            <a:srgbClr val="3399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09504" y="355377"/>
            <a:ext cx="235442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000" dirty="0" smtClean="0">
                <a:solidFill>
                  <a:srgbClr val="068866"/>
                </a:solidFill>
                <a:latin typeface="Tahoma" pitchFamily="32" charset="0"/>
                <a:cs typeface="Tahoma" pitchFamily="32" charset="0"/>
              </a:rPr>
              <a:t>Межрегиональный проект</a:t>
            </a:r>
            <a:endParaRPr lang="ru-RU" altLang="ru-RU" sz="1000" dirty="0">
              <a:solidFill>
                <a:srgbClr val="068866"/>
              </a:solidFill>
              <a:latin typeface="Tahoma" pitchFamily="32" charset="0"/>
              <a:cs typeface="Tahoma" pitchFamily="32" charset="0"/>
            </a:endParaRPr>
          </a:p>
          <a:p>
            <a:pPr>
              <a:buClrTx/>
              <a:buFontTx/>
              <a:buNone/>
            </a:pPr>
            <a:r>
              <a:rPr lang="ru-RU" altLang="ru-RU" sz="1000" dirty="0" smtClean="0">
                <a:solidFill>
                  <a:srgbClr val="068866"/>
                </a:solidFill>
                <a:latin typeface="Tahoma" pitchFamily="32" charset="0"/>
                <a:cs typeface="Tahoma" pitchFamily="32" charset="0"/>
              </a:rPr>
              <a:t>«ПИСЬМА ЖИВОТНЫМ»</a:t>
            </a:r>
            <a:endParaRPr lang="ru-RU" altLang="ru-RU" sz="1000" dirty="0">
              <a:solidFill>
                <a:srgbClr val="068866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563929" y="751584"/>
            <a:ext cx="9197940" cy="0"/>
          </a:xfrm>
          <a:prstGeom prst="line">
            <a:avLst/>
          </a:prstGeom>
          <a:noFill/>
          <a:ln w="3240" cap="sq">
            <a:solidFill>
              <a:srgbClr val="057155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14451" y="6378549"/>
            <a:ext cx="11131504" cy="1512"/>
          </a:xfrm>
          <a:prstGeom prst="line">
            <a:avLst/>
          </a:prstGeom>
          <a:noFill/>
          <a:ln w="3240" cap="sq">
            <a:solidFill>
              <a:srgbClr val="057155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92934" y="1211304"/>
            <a:ext cx="1954131" cy="956288"/>
          </a:xfrm>
          <a:prstGeom prst="rect">
            <a:avLst/>
          </a:prstGeom>
          <a:solidFill>
            <a:srgbClr val="057155"/>
          </a:solidFill>
          <a:ln w="9360" cap="sq">
            <a:solidFill>
              <a:srgbClr val="05715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Tahoma" pitchFamily="32" charset="0"/>
                <a:cs typeface="Tahoma" pitchFamily="32" charset="0"/>
              </a:rPr>
              <a:t>В ОСНОВЕ ПРОЕКТА: </a:t>
            </a:r>
            <a:r>
              <a:rPr lang="ru-RU" altLang="ru-RU" sz="1400" dirty="0" smtClean="0">
                <a:solidFill>
                  <a:schemeClr val="bg1"/>
                </a:solidFill>
                <a:latin typeface="Tahoma" pitchFamily="32" charset="0"/>
                <a:cs typeface="Tahoma" pitchFamily="32" charset="0"/>
              </a:rPr>
              <a:t>ПЕРЕПИСКА ДЕТЕЙ и СПЕЦИАЛИСТОВ ООПТ, ВОЛОНТЕРОВ</a:t>
            </a:r>
            <a:endParaRPr lang="ru-RU" altLang="ru-RU" sz="1400" dirty="0">
              <a:solidFill>
                <a:schemeClr val="bg1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9988" y="1243037"/>
            <a:ext cx="910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ru-RU" altLang="ru-RU" dirty="0">
                <a:latin typeface="Tahoma" pitchFamily="32" charset="0"/>
                <a:cs typeface="Tahoma" pitchFamily="32" charset="0"/>
              </a:rPr>
              <a:t>ОСНОВНАЯ ЧАСТЬ ПРОЕКТА </a:t>
            </a:r>
            <a:r>
              <a:rPr lang="ru-RU" altLang="ru-RU" dirty="0" smtClean="0">
                <a:latin typeface="Tahoma" pitchFamily="32" charset="0"/>
                <a:cs typeface="Tahoma" pitchFamily="32" charset="0"/>
              </a:rPr>
              <a:t>«ПИСЬМА ЖИВОТНЫМ » </a:t>
            </a:r>
            <a:r>
              <a:rPr lang="ru-RU" altLang="ru-RU" dirty="0">
                <a:latin typeface="Tahoma" pitchFamily="32" charset="0"/>
                <a:cs typeface="Tahoma" pitchFamily="32" charset="0"/>
              </a:rPr>
              <a:t>- ПЕРЕСЫЛКА БУМАЖНЫХ ПИСЕМ </a:t>
            </a:r>
            <a:r>
              <a:rPr lang="ru-RU" altLang="ru-RU" dirty="0" smtClean="0">
                <a:latin typeface="Tahoma" pitchFamily="32" charset="0"/>
                <a:cs typeface="Tahoma" pitchFamily="32" charset="0"/>
              </a:rPr>
              <a:t>:</a:t>
            </a:r>
            <a:endParaRPr lang="ru-RU" altLang="ru-RU" dirty="0">
              <a:latin typeface="Tahoma" pitchFamily="32" charset="0"/>
              <a:cs typeface="Tahoma" pitchFamily="32" charset="0"/>
            </a:endParaRPr>
          </a:p>
        </p:txBody>
      </p:sp>
      <p:pic>
        <p:nvPicPr>
          <p:cNvPr id="24" name="Рисунок 23" descr="circ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768" y="4062549"/>
            <a:ext cx="2082163" cy="2082163"/>
          </a:xfrm>
          <a:prstGeom prst="rect">
            <a:avLst/>
          </a:prstGeom>
        </p:spPr>
      </p:pic>
      <p:pic>
        <p:nvPicPr>
          <p:cNvPr id="25" name="Рисунок 24" descr="circle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5434" y="4116297"/>
            <a:ext cx="2047875" cy="2047875"/>
          </a:xfrm>
          <a:prstGeom prst="rect">
            <a:avLst/>
          </a:prstGeom>
        </p:spPr>
      </p:pic>
      <p:pic>
        <p:nvPicPr>
          <p:cNvPr id="26" name="Рисунок 25" descr="circle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6747" y="4142425"/>
            <a:ext cx="2047875" cy="2047875"/>
          </a:xfrm>
          <a:prstGeom prst="rect">
            <a:avLst/>
          </a:prstGeom>
        </p:spPr>
      </p:pic>
      <p:pic>
        <p:nvPicPr>
          <p:cNvPr id="27" name="Рисунок 26" descr="circle (3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4390" y="4086498"/>
            <a:ext cx="2053045" cy="2053045"/>
          </a:xfrm>
          <a:prstGeom prst="rect">
            <a:avLst/>
          </a:prstGeom>
        </p:spPr>
      </p:pic>
      <p:pic>
        <p:nvPicPr>
          <p:cNvPr id="28" name="Рисунок 27" descr="circle (4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50866" y="4049488"/>
            <a:ext cx="2081756" cy="208175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91737" y="2405632"/>
            <a:ext cx="22293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Дети с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педагогами знакомятся с  письмами животных, изучают как  правильно написать письмо своему другу.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90948" y="2401278"/>
            <a:ext cx="2229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Дети  с родителями делают специальные конверты,   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п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ишут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письмо животному</a:t>
            </a:r>
          </a:p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и передают куратору проекта в образовательной организации /на ООПТ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50972" y="2396924"/>
            <a:ext cx="2229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Волонтеры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проекта, старшеклассники и педагоги при участии специалистов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ООПТ отвечают на письма 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  <a:sym typeface="Wingdings" panose="05000000000000000000" pitchFamily="2" charset="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36970" y="2357736"/>
            <a:ext cx="2081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Лучшие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письма (30шт) отсылаются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в оргкомитет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проекта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для дальнейшего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отбора.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614263" y="2375153"/>
            <a:ext cx="2229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Лучшие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200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писем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размещаются 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на сайте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и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50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из них публикуется во 2-м издании книги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«Письма животным». Вручение книги на итоговом мероприятии.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>
            <a:off x="1854926" y="3670663"/>
            <a:ext cx="1240971" cy="339634"/>
          </a:xfrm>
          <a:prstGeom prst="curvedDownArrow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>
            <a:off x="4254138" y="3744686"/>
            <a:ext cx="1240971" cy="339634"/>
          </a:xfrm>
          <a:prstGeom prst="curvedDownArrow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>
            <a:off x="6540138" y="3744686"/>
            <a:ext cx="1240971" cy="339634"/>
          </a:xfrm>
          <a:prstGeom prst="curvedDownArrow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>
            <a:off x="8943703" y="3731623"/>
            <a:ext cx="1240971" cy="339634"/>
          </a:xfrm>
          <a:prstGeom prst="curvedDownArrow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120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2304541" cy="6858000"/>
          </a:xfrm>
          <a:prstGeom prst="rect">
            <a:avLst/>
          </a:prstGeom>
          <a:solidFill>
            <a:srgbClr val="057155">
              <a:alpha val="6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1242" y="1335305"/>
            <a:ext cx="2121319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ahoma" pitchFamily="32" charset="0"/>
                <a:cs typeface="Tahoma" pitchFamily="32" charset="0"/>
              </a:rPr>
              <a:t>ПРОЕКТ «ПИСЬМА ЖИВОТНЫМ» ПОЗВОЛЯЕТ  СОТРУДНИКАМ ООПТ</a:t>
            </a:r>
            <a:r>
              <a:rPr lang="en-US" altLang="ru-RU" b="1" dirty="0" smtClean="0">
                <a:solidFill>
                  <a:schemeClr val="bg1"/>
                </a:solidFill>
                <a:latin typeface="Tahoma" pitchFamily="32" charset="0"/>
                <a:cs typeface="Tahoma" pitchFamily="32" charset="0"/>
              </a:rPr>
              <a:t>: </a:t>
            </a:r>
            <a:endParaRPr lang="ru-RU" altLang="ru-RU" b="1" dirty="0">
              <a:solidFill>
                <a:schemeClr val="bg1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11241" y="331181"/>
            <a:ext cx="215065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000" dirty="0" smtClean="0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Межрегиональный  </a:t>
            </a:r>
            <a:r>
              <a:rPr lang="ru-RU" altLang="ru-RU" sz="1000" dirty="0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проект</a:t>
            </a:r>
          </a:p>
          <a:p>
            <a:pPr>
              <a:buClrTx/>
              <a:buFontTx/>
              <a:buNone/>
            </a:pPr>
            <a:r>
              <a:rPr lang="ru-RU" altLang="ru-RU" sz="1000" dirty="0" smtClean="0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«ПИСЬМА ЖИВОТНЫМ»</a:t>
            </a:r>
            <a:endParaRPr lang="ru-RU" altLang="ru-RU" sz="1000" dirty="0">
              <a:solidFill>
                <a:srgbClr val="FFFFFF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2578935" y="742509"/>
            <a:ext cx="9144000" cy="42343"/>
          </a:xfrm>
          <a:prstGeom prst="line">
            <a:avLst/>
          </a:prstGeom>
          <a:noFill/>
          <a:ln w="3240" cap="sq">
            <a:solidFill>
              <a:srgbClr val="057155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2554831" y="6485988"/>
            <a:ext cx="9201740" cy="45719"/>
          </a:xfrm>
          <a:prstGeom prst="line">
            <a:avLst/>
          </a:prstGeom>
          <a:noFill/>
          <a:ln w="3240" cap="sq">
            <a:solidFill>
              <a:srgbClr val="057155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386940" y="285008"/>
            <a:ext cx="9500260" cy="542346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/>
              <a:t>–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Сформировать представление о важности роли ООПТ в сохранении природы как «дома» животных;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Привлечь внимание семьи, педагогов детских садов и школ  к ООПТ , эколого-просветительским </a:t>
            </a:r>
            <a:r>
              <a:rPr lang="ru-RU" sz="2000" dirty="0" err="1" smtClean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визит-центрам</a:t>
            </a:r>
            <a:r>
              <a:rPr lang="ru-RU" sz="2000" dirty="0" smtClean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и желание посещать их.   </a:t>
            </a:r>
            <a:endParaRPr lang="en-US" sz="2000" dirty="0" smtClean="0">
              <a:solidFill>
                <a:srgbClr val="3399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Организовать в игровой и привлекательной форме экологическое образование дошкольников и младших школьников, вовлечь их решение экологических проблем региона;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2000" dirty="0" smtClean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Сформировать у них понимание ценности животных, </a:t>
            </a:r>
            <a:r>
              <a:rPr lang="ru-RU" sz="2000" dirty="0" err="1" smtClean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биоразнообразия</a:t>
            </a:r>
            <a:r>
              <a:rPr lang="ru-RU" sz="2000" dirty="0" smtClean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взаимосвязей в природе; </a:t>
            </a:r>
            <a:endParaRPr lang="en-US" sz="2000" dirty="0" smtClean="0">
              <a:solidFill>
                <a:srgbClr val="3399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 smtClean="0">
              <a:solidFill>
                <a:srgbClr val="3399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Сформировать навыки экологически грамотного, а главное –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осознанного поведения по отношению к животным и 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природе в целом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как у детей, так и у взрослых, и, прежде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всего – к  природе своего региона; 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2013.03.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7755" y="4580789"/>
            <a:ext cx="2542111" cy="18176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09504" y="355377"/>
            <a:ext cx="235442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000" dirty="0" smtClean="0">
                <a:solidFill>
                  <a:srgbClr val="068866"/>
                </a:solidFill>
                <a:latin typeface="Tahoma" pitchFamily="32" charset="0"/>
                <a:cs typeface="Tahoma" pitchFamily="32" charset="0"/>
              </a:rPr>
              <a:t>Межрегиональный  </a:t>
            </a:r>
            <a:r>
              <a:rPr lang="ru-RU" altLang="ru-RU" sz="1000" dirty="0">
                <a:solidFill>
                  <a:srgbClr val="068866"/>
                </a:solidFill>
                <a:latin typeface="Tahoma" pitchFamily="32" charset="0"/>
                <a:cs typeface="Tahoma" pitchFamily="32" charset="0"/>
              </a:rPr>
              <a:t>проект</a:t>
            </a:r>
          </a:p>
          <a:p>
            <a:pPr>
              <a:buClrTx/>
              <a:buFontTx/>
              <a:buNone/>
            </a:pPr>
            <a:r>
              <a:rPr lang="ru-RU" altLang="ru-RU" sz="1000" dirty="0" smtClean="0">
                <a:solidFill>
                  <a:srgbClr val="068866"/>
                </a:solidFill>
                <a:latin typeface="Tahoma" pitchFamily="32" charset="0"/>
                <a:cs typeface="Tahoma" pitchFamily="32" charset="0"/>
              </a:rPr>
              <a:t>«ПИСЬМА ЖИВОТНЫМ»</a:t>
            </a:r>
            <a:endParaRPr lang="ru-RU" altLang="ru-RU" sz="1000" dirty="0">
              <a:solidFill>
                <a:srgbClr val="068866"/>
              </a:solidFill>
              <a:latin typeface="Tahoma" pitchFamily="32" charset="0"/>
              <a:cs typeface="Tahoma" pitchFamily="32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563929" y="751584"/>
            <a:ext cx="9197940" cy="0"/>
          </a:xfrm>
          <a:prstGeom prst="line">
            <a:avLst/>
          </a:prstGeom>
          <a:noFill/>
          <a:ln w="3240" cap="sq">
            <a:solidFill>
              <a:srgbClr val="057155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14451" y="6378549"/>
            <a:ext cx="11131504" cy="1512"/>
          </a:xfrm>
          <a:prstGeom prst="line">
            <a:avLst/>
          </a:prstGeom>
          <a:noFill/>
          <a:ln w="3240" cap="sq">
            <a:solidFill>
              <a:srgbClr val="057155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92934" y="1211304"/>
            <a:ext cx="1954131" cy="740845"/>
          </a:xfrm>
          <a:prstGeom prst="rect">
            <a:avLst/>
          </a:prstGeom>
          <a:solidFill>
            <a:srgbClr val="057155"/>
          </a:solidFill>
          <a:ln w="9360" cap="sq">
            <a:solidFill>
              <a:srgbClr val="05715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Tahoma" pitchFamily="32" charset="0"/>
                <a:cs typeface="Tahoma" pitchFamily="32" charset="0"/>
              </a:rPr>
              <a:t>ЧТО НЕОБХОДИМО ДЛЯ РЕАЛИЗАЦИИ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9964" y="831273"/>
            <a:ext cx="699733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1)  </a:t>
            </a:r>
            <a:r>
              <a:rPr lang="ru-RU" sz="1400" b="1" dirty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И СОПРОВОЖДЕНИЕ ПРОЕКТА В ПИЛОТНЫХ </a:t>
            </a:r>
            <a:r>
              <a:rPr lang="ru-RU" sz="1400" b="1" dirty="0" smtClean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РЕГИОНАХ РФ / ООПТ:</a:t>
            </a:r>
            <a:endParaRPr lang="ru-RU" b="1" dirty="0">
              <a:solidFill>
                <a:srgbClr val="3399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ru-RU" sz="1200" dirty="0"/>
          </a:p>
          <a:p>
            <a:pPr>
              <a:buNone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- Проведение 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обучающего 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вебинара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по проекту для педагогов школ, оргкомитетов в городах и волонтеров из числа студентов, сопровождающих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 ( конец октября).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работы межрегионального оргкомитета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проекта ,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 который входят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педагоги от образовательных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органиазций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2-3 специалиста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– по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логистике, еженедельному сбору статистик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проекта, по контенту и содержанию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писем, волонтеры, 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а также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PR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специалист,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который отвечает за информационное освещение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проекта, рассылку пресс-релизов , новостей с проекта ,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продвижение в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интернете на региональном уровне.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8535" y="3600381"/>
            <a:ext cx="2860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2)  </a:t>
            </a:r>
            <a:r>
              <a:rPr lang="ru-RU" sz="1400" b="1" dirty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ПЕЧАТЬ СПЕЦИАЛЬНЫХ </a:t>
            </a:r>
            <a:r>
              <a:rPr lang="ru-RU" sz="1400" b="1" dirty="0" smtClean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КОНВЕРТОВ</a:t>
            </a:r>
            <a:endParaRPr lang="ru-RU" sz="1200" b="1" dirty="0">
              <a:solidFill>
                <a:srgbClr val="33996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28457" y="3530714"/>
            <a:ext cx="2773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3)  </a:t>
            </a:r>
            <a:r>
              <a:rPr lang="ru-RU" sz="1400" b="1" dirty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ПЕЧАТЬ ПЛАКАТОВ А1</a:t>
            </a:r>
          </a:p>
          <a:p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по 1 на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каждую организацию-участника проекта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0776" y="3500232"/>
            <a:ext cx="35139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4)  </a:t>
            </a:r>
            <a:r>
              <a:rPr lang="ru-RU" sz="1400" b="1" dirty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ТИРАЖИРОВАНИЕ </a:t>
            </a:r>
            <a:r>
              <a:rPr lang="ru-RU" sz="1400" b="1" dirty="0" smtClean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КОМПЛЕКТА МЕТОДИЧЕСКИХ МАТЕРИАЛОВ, ОТПРАВКА В ПИЛОТНЫЕ РЕГИОНЫ ПРОЕКТА</a:t>
            </a:r>
            <a:endParaRPr lang="ru-RU" sz="1400" b="1" dirty="0">
              <a:solidFill>
                <a:srgbClr val="3399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Книга «Здравствуй, соболь! Как живешь?»»  200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стр. 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етодическое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пособие 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170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стр.,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на каждый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город-участник проекта, ООПТ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50228" y="4989399"/>
            <a:ext cx="25472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   </a:t>
            </a:r>
            <a:r>
              <a:rPr lang="ru-RU" sz="1400" b="1" dirty="0" smtClean="0">
                <a:solidFill>
                  <a:srgbClr val="3399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РУБРИКА  НА ДЕЙСТВУЮЩИХ  САЙТАХ ООПТ В РЕГИОНАХ</a:t>
            </a:r>
            <a:endParaRPr lang="ru-RU" sz="1400" b="1" dirty="0">
              <a:solidFill>
                <a:srgbClr val="3399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/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120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722</Words>
  <Application>Microsoft Office PowerPoint</Application>
  <PresentationFormat>Произвольный</PresentationFormat>
  <Paragraphs>239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Межрегиональный              эколого-просветительский проект  «Письма животным»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Общероссийский проект «Напиши письмо ежу»</dc:title>
  <dc:creator>VM</dc:creator>
  <cp:lastModifiedBy>Victoria</cp:lastModifiedBy>
  <cp:revision>71</cp:revision>
  <dcterms:created xsi:type="dcterms:W3CDTF">2016-12-01T14:03:34Z</dcterms:created>
  <dcterms:modified xsi:type="dcterms:W3CDTF">2017-10-17T20:54:35Z</dcterms:modified>
</cp:coreProperties>
</file>